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289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614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504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978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02049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6519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90465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04269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1212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544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1129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9088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1512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523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4749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950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9895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3C4A417-C8C1-4C2A-AED9-D7BDC074205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2A8D-BC7E-4FAE-9B48-DAA0C40C1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83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نبات عام عملي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المحاضرة الرابعة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2610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39970"/>
            <a:ext cx="8946541" cy="590843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ar-IQ" b="1" dirty="0"/>
              <a:t>الطور الإستوائي الاول </a:t>
            </a:r>
            <a:r>
              <a:rPr lang="en-US" b="1" dirty="0" err="1"/>
              <a:t>Metephase</a:t>
            </a:r>
            <a:r>
              <a:rPr lang="en-US" b="1" dirty="0"/>
              <a:t> I</a:t>
            </a:r>
            <a:r>
              <a:rPr lang="ar-IQ" b="1" dirty="0"/>
              <a:t> : </a:t>
            </a:r>
            <a:r>
              <a:rPr lang="ar-IQ" dirty="0"/>
              <a:t>في هذا الطور تتحرك الكروموسومات و تسطف عند خط استواء الخلية و تتجاور الكروموسومات المتماثلة في أزواج و يتكون القطبان و خيوط المغزل و يحدث اتصالها مع الكروموسومات عند السنتروميرات .</a:t>
            </a:r>
            <a:endParaRPr lang="en-US" dirty="0"/>
          </a:p>
          <a:p>
            <a:pPr lvl="0"/>
            <a:r>
              <a:rPr lang="ar-IQ" b="1" dirty="0"/>
              <a:t>الطور الإنفصالي الأول </a:t>
            </a:r>
            <a:r>
              <a:rPr lang="en-US" b="1" dirty="0"/>
              <a:t>Anaphase I</a:t>
            </a:r>
            <a:r>
              <a:rPr lang="ar-IQ" b="1" dirty="0"/>
              <a:t> : </a:t>
            </a:r>
            <a:r>
              <a:rPr lang="ar-IQ" dirty="0"/>
              <a:t>يتجه كل كروموسوم من كل زوج نحو أحد قطبي الخلية بينما يتجه الكروموسوم الآخر نحو القطب المقابل , و بذلك يتجمع عند كل قطب نصف عدد الكروموسومات الموجودة في الخلية الأصلية .</a:t>
            </a:r>
            <a:endParaRPr lang="en-US" dirty="0"/>
          </a:p>
          <a:p>
            <a:pPr lvl="0"/>
            <a:r>
              <a:rPr lang="ar-IQ" b="1" dirty="0"/>
              <a:t>الطور النهائي الأول </a:t>
            </a:r>
            <a:r>
              <a:rPr lang="en-US" b="1" dirty="0" err="1"/>
              <a:t>Telophase</a:t>
            </a:r>
            <a:r>
              <a:rPr lang="en-US" b="1" dirty="0"/>
              <a:t> I</a:t>
            </a:r>
            <a:r>
              <a:rPr lang="ar-IQ" b="1" dirty="0"/>
              <a:t> : </a:t>
            </a:r>
            <a:r>
              <a:rPr lang="ar-IQ" dirty="0"/>
              <a:t>في هذا الطور تختفي خيوط المغزل و تصبح الكروموسومات طويلة و تظهر النوية أو النويات و تتكون الشبكة الكروماتينية و الغلاف النووي و بذلك تحتوي الخلية الناتجة على نواتين أحاديتي العدد و يتخصر السايتوبلازم حتى تكوين خليتين منفصليتين .</a:t>
            </a:r>
            <a:endParaRPr lang="en-US" dirty="0"/>
          </a:p>
          <a:p>
            <a:r>
              <a:rPr lang="ar-IQ" b="1" dirty="0"/>
              <a:t>الإنقسام الإختزالي الثاني : </a:t>
            </a:r>
            <a:r>
              <a:rPr lang="ar-IQ" dirty="0"/>
              <a:t>يسبق الإنقسام الإختزالي الثاني في بعض الأحيان طور يسمى بالطور الوسطي </a:t>
            </a:r>
            <a:r>
              <a:rPr lang="en-US" dirty="0"/>
              <a:t>Interphase</a:t>
            </a:r>
            <a:r>
              <a:rPr lang="ar-IQ" dirty="0"/>
              <a:t> , قد يكون قصيرا" أو طويلا" حسب نوع النبات . و في بعض النباتات لا يوجد هذا الطور إذ يبدأ الطور التمهيدي للإنقسام الإختزالي الثاني بعد الطور النهائي للإنقسام الإختزالي الأول مباشرة دون حدوث تغير في مظهر الكروموسومات .</a:t>
            </a:r>
            <a:endParaRPr lang="en-US" dirty="0"/>
          </a:p>
          <a:p>
            <a:r>
              <a:rPr lang="ar-IQ" dirty="0"/>
              <a:t>    ان خطوات أو اطوار هذا الإنقسام تشبه أطوار الإنقسام الخيطي (غير المباشر) الإعتيادي إلا انها تتم في خلايا أحادية العدد الكروموسومي . و يشمل الأطوار الآتية :</a:t>
            </a:r>
            <a:endParaRPr lang="en-US" dirty="0"/>
          </a:p>
          <a:p>
            <a:pPr lvl="0"/>
            <a:r>
              <a:rPr lang="ar-IQ" dirty="0"/>
              <a:t>الطور التمهيدي الثاني </a:t>
            </a:r>
            <a:r>
              <a:rPr lang="en-US" dirty="0"/>
              <a:t>Prophase II</a:t>
            </a:r>
          </a:p>
          <a:p>
            <a:pPr lvl="0"/>
            <a:r>
              <a:rPr lang="ar-IQ" dirty="0"/>
              <a:t>الطور الإستوائي الثاني </a:t>
            </a:r>
            <a:r>
              <a:rPr lang="en-US" dirty="0"/>
              <a:t>Metaphase II</a:t>
            </a:r>
          </a:p>
          <a:p>
            <a:pPr lvl="0"/>
            <a:r>
              <a:rPr lang="ar-IQ" dirty="0"/>
              <a:t>الطور الإنفصالي الثاني </a:t>
            </a:r>
            <a:r>
              <a:rPr lang="en-US" dirty="0"/>
              <a:t>Anaphase II</a:t>
            </a:r>
          </a:p>
          <a:p>
            <a:pPr lvl="0"/>
            <a:r>
              <a:rPr lang="ar-IQ" dirty="0"/>
              <a:t>الطور النهائي الثاني </a:t>
            </a:r>
            <a:r>
              <a:rPr lang="en-US" dirty="0" err="1"/>
              <a:t>Telophase</a:t>
            </a:r>
            <a:r>
              <a:rPr lang="en-US" dirty="0"/>
              <a:t> II</a:t>
            </a:r>
          </a:p>
          <a:p>
            <a:r>
              <a:rPr lang="ar-IQ" dirty="0"/>
              <a:t>و ينتج عن الإنقسام الإختزالي بمرحلتيه أربع خلايا تحتوي كل منها على العدد الأحادي من الكروموسومات </a:t>
            </a:r>
            <a:r>
              <a:rPr lang="en-US" dirty="0"/>
              <a:t>haploid</a:t>
            </a:r>
            <a:r>
              <a:rPr lang="ar-IQ" dirty="0"/>
              <a:t> و ذلك من إنقسام خلية مولدة ذات عدد ثنائي من الكروموسومات </a:t>
            </a:r>
            <a:r>
              <a:rPr lang="en-US" dirty="0"/>
              <a:t>Diploid</a:t>
            </a:r>
            <a:r>
              <a:rPr lang="ar-IQ" dirty="0"/>
              <a:t>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5701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0" y="886471"/>
            <a:ext cx="10632830" cy="56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5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64024"/>
            <a:ext cx="8946541" cy="5784375"/>
          </a:xfrm>
        </p:spPr>
        <p:txBody>
          <a:bodyPr>
            <a:normAutofit lnSpcReduction="10000"/>
          </a:bodyPr>
          <a:lstStyle/>
          <a:p>
            <a:r>
              <a:rPr lang="ar-IQ" b="1" dirty="0"/>
              <a:t>الإنقسام الخلوي </a:t>
            </a:r>
            <a:r>
              <a:rPr lang="en-US" b="1" dirty="0"/>
              <a:t>Cell division</a:t>
            </a:r>
            <a:r>
              <a:rPr lang="ar-IQ" b="1" dirty="0"/>
              <a:t> : </a:t>
            </a:r>
            <a:r>
              <a:rPr lang="ar-IQ" dirty="0"/>
              <a:t>هناك نوعين من الإنقسام الخلوي و هما الإنقسام المتساوي و الذي يحدث في الخلايا الجسدية في الكائنات الحية و الإنقسام الإختزالي الذي يحدث في الخلايا الجنسية للكائنات الحية .</a:t>
            </a:r>
            <a:endParaRPr lang="en-US" dirty="0"/>
          </a:p>
          <a:p>
            <a:r>
              <a:rPr lang="ar-IQ" dirty="0"/>
              <a:t>    يحدث الإنقسام الخلوي في جميع الكائنات الحية و في الكائنات وحيدة الخلية يعد لإنقسام الخلوي عملية تكاثر لا جنسي تؤدي الى زيادة في عدد الأفراد فقط .أما في الكائنات الحية عديدة الخلايا فإن انقسام الخلية هو مظهر للنمو عادة و يرافقه زيادة في حجم الخلية . </a:t>
            </a:r>
            <a:endParaRPr lang="en-US" dirty="0"/>
          </a:p>
          <a:p>
            <a:r>
              <a:rPr lang="ar-IQ" dirty="0"/>
              <a:t>    يشمل انقسام الخلية عمليتين هما انقسام النواة </a:t>
            </a:r>
            <a:r>
              <a:rPr lang="en-US" dirty="0" err="1"/>
              <a:t>Karyo</a:t>
            </a:r>
            <a:r>
              <a:rPr lang="en-US" dirty="0"/>
              <a:t> kinesis</a:t>
            </a:r>
            <a:r>
              <a:rPr lang="ar-IQ" dirty="0"/>
              <a:t> و انقســـــام السايتوبلازم </a:t>
            </a:r>
            <a:r>
              <a:rPr lang="en-US" dirty="0" err="1"/>
              <a:t>Cyto</a:t>
            </a:r>
            <a:r>
              <a:rPr lang="en-US" dirty="0"/>
              <a:t> kinesis </a:t>
            </a:r>
            <a:r>
              <a:rPr lang="ar-IQ" dirty="0"/>
              <a:t>. و الذي يتم في الخلايا النباتية بتكوين جدار خلوي جديد يفصل الخلية الجديدة من الخلية الاصلية , و في بعض الأحيان تنقسم النواة دون أن ينقسم السايتوبلازم كما في بعض الطحالب و الفطريات مما ينتج عنه خلية عديدة النواة .</a:t>
            </a:r>
            <a:endParaRPr lang="en-US" dirty="0"/>
          </a:p>
          <a:p>
            <a:r>
              <a:rPr lang="ar-IQ" dirty="0"/>
              <a:t>توجد ثلاثة أنواع من الإنقسام الخلوي في الكائنات الحية هي :</a:t>
            </a:r>
            <a:endParaRPr lang="en-US" dirty="0"/>
          </a:p>
          <a:p>
            <a:pPr lvl="0"/>
            <a:r>
              <a:rPr lang="ar-IQ" b="1" dirty="0"/>
              <a:t>الإنقسام المباشر (اللاخيطي) </a:t>
            </a:r>
            <a:r>
              <a:rPr lang="en-US" b="1" dirty="0"/>
              <a:t>Direct </a:t>
            </a:r>
            <a:r>
              <a:rPr lang="en-US" b="1" dirty="0" err="1"/>
              <a:t>divition</a:t>
            </a:r>
            <a:r>
              <a:rPr lang="en-US" b="1" dirty="0"/>
              <a:t> (Amitosis) </a:t>
            </a:r>
            <a:r>
              <a:rPr lang="ar-IQ" b="1" dirty="0"/>
              <a:t>: </a:t>
            </a:r>
            <a:r>
              <a:rPr lang="ar-IQ" dirty="0"/>
              <a:t>و يحدث في بعض الكائنات الحية الواطئة و تحت ظروف نادرة جدا" و شاذة و مرضية يحدث في الكائنات الحية عديدة الخلايا .</a:t>
            </a:r>
            <a:endParaRPr lang="en-US" dirty="0"/>
          </a:p>
          <a:p>
            <a:pPr lvl="0"/>
            <a:r>
              <a:rPr lang="ar-IQ" b="1" dirty="0"/>
              <a:t>الإنقسام غير المباشر (الخيطي) </a:t>
            </a:r>
            <a:r>
              <a:rPr lang="en-US" b="1" dirty="0"/>
              <a:t>Indirect </a:t>
            </a:r>
            <a:r>
              <a:rPr lang="en-US" b="1" dirty="0" err="1"/>
              <a:t>divition</a:t>
            </a:r>
            <a:r>
              <a:rPr lang="en-US" b="1" dirty="0"/>
              <a:t> (mitosis)</a:t>
            </a:r>
            <a:r>
              <a:rPr lang="en-US" dirty="0"/>
              <a:t> </a:t>
            </a:r>
            <a:r>
              <a:rPr lang="ar-IQ" b="1" dirty="0"/>
              <a:t>:</a:t>
            </a:r>
            <a:r>
              <a:rPr lang="ar-IQ" dirty="0"/>
              <a:t> و يحدث في الكائنات الحية الراقية في مرحلة النمو .</a:t>
            </a:r>
            <a:endParaRPr lang="en-US" dirty="0"/>
          </a:p>
          <a:p>
            <a:pPr lvl="0"/>
            <a:r>
              <a:rPr lang="ar-IQ" b="1" dirty="0"/>
              <a:t>الإنقسام الإختزالي </a:t>
            </a:r>
            <a:r>
              <a:rPr lang="en-US" b="1" dirty="0"/>
              <a:t>Reduction division (Meiosis) </a:t>
            </a:r>
            <a:r>
              <a:rPr lang="ar-IQ" b="1" dirty="0"/>
              <a:t>:</a:t>
            </a:r>
            <a:r>
              <a:rPr lang="ar-IQ" dirty="0"/>
              <a:t> و هو نوع خاص من انقسام الخلية الذي يحدث في الكائنات الحية عند تكوين الخلايا الجنسية أو الكميتات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5106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27798"/>
            <a:ext cx="8946541" cy="5620602"/>
          </a:xfrm>
        </p:spPr>
        <p:txBody>
          <a:bodyPr>
            <a:normAutofit fontScale="92500" lnSpcReduction="10000"/>
          </a:bodyPr>
          <a:lstStyle/>
          <a:p>
            <a:r>
              <a:rPr lang="ar-IQ" dirty="0"/>
              <a:t>ينقسم </a:t>
            </a:r>
            <a:r>
              <a:rPr lang="ar-IQ" b="1" dirty="0"/>
              <a:t>الإنقسام الخيطي</a:t>
            </a:r>
            <a:r>
              <a:rPr lang="ar-IQ" dirty="0"/>
              <a:t> الى خمسة أطوار هي :</a:t>
            </a:r>
            <a:endParaRPr lang="en-US" dirty="0"/>
          </a:p>
          <a:p>
            <a:pPr lvl="0"/>
            <a:r>
              <a:rPr lang="ar-IQ" b="1" dirty="0"/>
              <a:t>الطور البيني </a:t>
            </a:r>
            <a:r>
              <a:rPr lang="en-US" b="1" dirty="0"/>
              <a:t>Inter phase</a:t>
            </a:r>
            <a:r>
              <a:rPr lang="ar-IQ" b="1" dirty="0"/>
              <a:t> : </a:t>
            </a:r>
            <a:r>
              <a:rPr lang="ar-IQ" dirty="0"/>
              <a:t>و هو الطور الذي يقع بين الإنقسامات و يسمى أيضا" بالطور الحيوي </a:t>
            </a:r>
            <a:r>
              <a:rPr lang="en-US" dirty="0"/>
              <a:t>(</a:t>
            </a:r>
            <a:r>
              <a:rPr lang="en-US" dirty="0" err="1"/>
              <a:t>Metebolic</a:t>
            </a:r>
            <a:r>
              <a:rPr lang="en-US" dirty="0"/>
              <a:t> phase)</a:t>
            </a:r>
            <a:r>
              <a:rPr lang="ar-IQ" b="1" dirty="0"/>
              <a:t> , </a:t>
            </a:r>
            <a:r>
              <a:rPr lang="ar-IQ" dirty="0"/>
              <a:t>إذ تكون النواة في حالة نشطة و تكون غير واضحة التركيب و تكون النوية و الشبكة الكروماتية واضحة .</a:t>
            </a:r>
            <a:endParaRPr lang="en-US" dirty="0"/>
          </a:p>
          <a:p>
            <a:r>
              <a:rPr lang="ar-IQ" b="1" dirty="0"/>
              <a:t>الطور التمهيدي </a:t>
            </a:r>
            <a:r>
              <a:rPr lang="en-US" b="1" dirty="0"/>
              <a:t>Prophase</a:t>
            </a:r>
            <a:r>
              <a:rPr lang="ar-IQ" b="1" dirty="0"/>
              <a:t> :</a:t>
            </a:r>
            <a:r>
              <a:rPr lang="ar-IQ" dirty="0"/>
              <a:t> و فيه يحدث تغير في النواة فتزداد بالحجم و تبدأ الكروموسومات في الظهور على هيئة خيوط رفيعة و صغيرة و مبعثرة في النواة و تكون الكروموسومات مزدوجة و يسمى كل نصف منها كروماتيد </a:t>
            </a:r>
            <a:r>
              <a:rPr lang="en-US" dirty="0"/>
              <a:t>Chromatid</a:t>
            </a:r>
            <a:r>
              <a:rPr lang="ar-IQ" dirty="0"/>
              <a:t> و يتصل الكروماتيدان في منطقة السنترومير (الجسم المركزي) ثم تزداد الكروموسومات في القصر و السمك تدريجيا" , كما ان النوية تتناقص في الحجم حتى تختفي كليا" و يختفي الغلاف النووي أيضا" في نهاية هذا الطور </a:t>
            </a:r>
            <a:r>
              <a:rPr lang="ar-IQ" dirty="0" smtClean="0"/>
              <a:t>.</a:t>
            </a:r>
          </a:p>
          <a:p>
            <a:pPr lvl="0"/>
            <a:r>
              <a:rPr lang="ar-IQ" b="1" dirty="0"/>
              <a:t>الطور الإستوائي </a:t>
            </a:r>
            <a:r>
              <a:rPr lang="en-US" b="1" dirty="0"/>
              <a:t>Metaphase</a:t>
            </a:r>
            <a:r>
              <a:rPr lang="ar-IQ" b="1" dirty="0"/>
              <a:t> :</a:t>
            </a:r>
            <a:r>
              <a:rPr lang="ar-IQ" dirty="0"/>
              <a:t> إذ تنتظم الكروموسومات عند خط إستواء الخلية في وضع عمودي مما يؤدي الى تكوين الصفيحة الإستوائية </a:t>
            </a:r>
            <a:r>
              <a:rPr lang="en-US" dirty="0"/>
              <a:t>Equatorial plate </a:t>
            </a:r>
            <a:r>
              <a:rPr lang="ar-IQ" dirty="0"/>
              <a:t>و فيه يظهر بوضوح نصفا كل كروموسوم .</a:t>
            </a:r>
            <a:endParaRPr lang="en-US" dirty="0"/>
          </a:p>
          <a:p>
            <a:pPr lvl="0"/>
            <a:r>
              <a:rPr lang="ar-IQ" b="1" dirty="0"/>
              <a:t>الطور الإنفصالي </a:t>
            </a:r>
            <a:r>
              <a:rPr lang="en-US" b="1" dirty="0"/>
              <a:t>Anaphase</a:t>
            </a:r>
            <a:r>
              <a:rPr lang="ar-IQ" b="1" dirty="0"/>
              <a:t> :</a:t>
            </a:r>
            <a:r>
              <a:rPr lang="ar-IQ" dirty="0"/>
              <a:t> و فيه ينفصل نصفا كل كروموسوم أو الكروماتيدات عن بعضهما البعض و يتجهان الى قطبي الخلية و نتيجة الى ذلك سوف تتجمع عند كل قطب عدد من الكروموسومات يساوي عددها في النواة الأصلية .</a:t>
            </a:r>
            <a:endParaRPr lang="en-US" dirty="0"/>
          </a:p>
          <a:p>
            <a:pPr lvl="0"/>
            <a:r>
              <a:rPr lang="ar-IQ" b="1" dirty="0"/>
              <a:t>الطور النهائي </a:t>
            </a:r>
            <a:r>
              <a:rPr lang="en-US" b="1" dirty="0" err="1"/>
              <a:t>Telophase</a:t>
            </a:r>
            <a:r>
              <a:rPr lang="ar-IQ" b="1" dirty="0"/>
              <a:t> :</a:t>
            </a:r>
            <a:r>
              <a:rPr lang="ar-IQ" dirty="0"/>
              <a:t>يبدأ هذا الطور بعد وصول مجموعتي الكروموسومات الى قطبي الخلية . و فيه تحدث معظم التغيرات التي حدثت في الطور التمهيدي و لكن في الإتجاه المعاكس إذ تدخل المجموعة الكروموسومية في غشاء نووي جديد و تظهر الشبكة الكروماتينية و النويات و ينتهي الطور النهائي بتكوين نواتين جديدتين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7998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30" y="246063"/>
            <a:ext cx="8003116" cy="60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0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23082"/>
            <a:ext cx="8946541" cy="5825318"/>
          </a:xfrm>
        </p:spPr>
        <p:txBody>
          <a:bodyPr/>
          <a:lstStyle/>
          <a:p>
            <a:r>
              <a:rPr lang="ar-IQ" b="1" dirty="0"/>
              <a:t>مراحل تكوين الجدار الإبتدائي الخلايا النباتية : </a:t>
            </a:r>
            <a:r>
              <a:rPr lang="ar-IQ" dirty="0"/>
              <a:t>يصاحب انقسام النواة في الخلية النباتية في أغلب الأحيان انقسام السايتوبلازم الذي يبدأ بتكوين الصفيحة الخلوية </a:t>
            </a:r>
            <a:r>
              <a:rPr lang="en-US" dirty="0"/>
              <a:t>Cell plate</a:t>
            </a:r>
            <a:r>
              <a:rPr lang="ar-IQ" dirty="0"/>
              <a:t> ثم تتكون الصفيحة الوسطى </a:t>
            </a:r>
            <a:r>
              <a:rPr lang="en-US" dirty="0"/>
              <a:t>Middle lamella</a:t>
            </a:r>
            <a:r>
              <a:rPr lang="ar-IQ" dirty="0"/>
              <a:t> نتيجة لإضافات السايتوبلازم لمواد أخرى كبكتات الكالسيوم أو المغنيسيوم ثم تضاف مواد سليلوزية و بكتينية الى الصفيحة الوسطى من الخليتين الجديدتين مما يؤدي الى تكوين الجدار الإبتدائي .</a:t>
            </a:r>
            <a:endParaRPr lang="en-US" dirty="0"/>
          </a:p>
          <a:p>
            <a:r>
              <a:rPr lang="ar-IQ" b="1" dirty="0"/>
              <a:t>أوجـــــه الإختلاف بين الخلية النباتية و الحيوانية :</a:t>
            </a:r>
            <a:endParaRPr lang="en-US" dirty="0"/>
          </a:p>
          <a:p>
            <a:pPr lvl="0"/>
            <a:r>
              <a:rPr lang="ar-IQ" dirty="0"/>
              <a:t>وجود الجسم المركزي </a:t>
            </a:r>
            <a:r>
              <a:rPr lang="en-US" dirty="0"/>
              <a:t>Centrosome</a:t>
            </a:r>
            <a:r>
              <a:rPr lang="ar-IQ" dirty="0"/>
              <a:t> الذي ينقسم الى حبتين مركزيتين </a:t>
            </a:r>
            <a:r>
              <a:rPr lang="en-US" dirty="0"/>
              <a:t>Centrioles </a:t>
            </a:r>
            <a:r>
              <a:rPr lang="ar-IQ" dirty="0"/>
              <a:t>إذ تتصل بهما خيوط المغزل في قطبي الخلية الحيوانية و هذا غير موجود في الخلية النباتيـــــة .</a:t>
            </a:r>
            <a:endParaRPr lang="en-US" dirty="0"/>
          </a:p>
          <a:p>
            <a:pPr lvl="0"/>
            <a:r>
              <a:rPr lang="ar-IQ" dirty="0"/>
              <a:t>تنقسم الخلية الحيوانية الى خليتين بطريقة التخصر بينما تنقسم الخلية النباتية الى خليتين بتكوين الصفيحة الوسطى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101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9" y="532263"/>
            <a:ext cx="8147714" cy="53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7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9" y="755649"/>
            <a:ext cx="8352429" cy="559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22032"/>
            <a:ext cx="8946541" cy="5826368"/>
          </a:xfrm>
        </p:spPr>
        <p:txBody>
          <a:bodyPr/>
          <a:lstStyle/>
          <a:p>
            <a:r>
              <a:rPr lang="ar-SA" b="1" dirty="0"/>
              <a:t>الإنقسام الإختزالي (النصف ميوزي) </a:t>
            </a:r>
            <a:r>
              <a:rPr lang="en-US" b="1" dirty="0"/>
              <a:t>Meiosis</a:t>
            </a:r>
            <a:r>
              <a:rPr lang="ar-IQ" b="1" dirty="0"/>
              <a:t> : </a:t>
            </a:r>
            <a:r>
              <a:rPr lang="ar-SA" dirty="0"/>
              <a:t>يحدث هذا النوع من الانقسام في الخلايا المولدة للخلايا الجنسية (الكميتات) في الكائنات الحية التي تتكاثر جنسيا"  و تعد عملية مضادة للإخصاب إذ تؤدي الى اختزال عدد الكروموسومات الى النصف في الخلايا الجنسية بعد تضاعفها في عملية الإخصاب . في هذه العمليه تنتج خلايا  تكاثر تحتوي </a:t>
            </a:r>
            <a:r>
              <a:rPr lang="en-US" dirty="0"/>
              <a:t>n</a:t>
            </a:r>
            <a:r>
              <a:rPr lang="he-IL" dirty="0"/>
              <a:t>1 </a:t>
            </a:r>
            <a:r>
              <a:rPr lang="ar-SA" dirty="0"/>
              <a:t>كروموسوم وعندما تتحد هذه الخلايا تنتج الزيكوت وهي خلية تحوي </a:t>
            </a:r>
            <a:r>
              <a:rPr lang="en-US" dirty="0"/>
              <a:t>2n </a:t>
            </a:r>
            <a:r>
              <a:rPr lang="ar-SA" dirty="0"/>
              <a:t>كروموسومات</a:t>
            </a:r>
            <a:r>
              <a:rPr lang="ar-IQ" dirty="0"/>
              <a:t> .</a:t>
            </a:r>
            <a:r>
              <a:rPr lang="ar-IQ" b="1" dirty="0"/>
              <a:t> </a:t>
            </a:r>
            <a:r>
              <a:rPr lang="ar-SA" dirty="0"/>
              <a:t>ويشمل هذا النوع من الانقسام على انقسامين متتاليين هما:</a:t>
            </a:r>
            <a:endParaRPr lang="en-US" sz="1600" dirty="0"/>
          </a:p>
          <a:p>
            <a:pPr lvl="1"/>
            <a:r>
              <a:rPr lang="ar-SA" dirty="0"/>
              <a:t>الانقسام الإختزالي الأول </a:t>
            </a:r>
            <a:r>
              <a:rPr lang="en-US" dirty="0"/>
              <a:t>Meiosis I</a:t>
            </a:r>
            <a:r>
              <a:rPr lang="ar-IQ" dirty="0"/>
              <a:t> : و فيه تختزل عدد الكروموسومات الى النصف .</a:t>
            </a:r>
            <a:endParaRPr lang="en-US" sz="1400" dirty="0"/>
          </a:p>
          <a:p>
            <a:pPr lvl="1"/>
            <a:r>
              <a:rPr lang="ar-SA" dirty="0"/>
              <a:t>الانقسام الإختزالي الثاني </a:t>
            </a:r>
            <a:r>
              <a:rPr lang="en-US" dirty="0"/>
              <a:t>Meiosis II</a:t>
            </a:r>
            <a:r>
              <a:rPr lang="ar-IQ" dirty="0"/>
              <a:t> : في هذا الإنقسام يبقى عدد الكروموسومات كما هي لأنه عبارة عن انقسام خيطي غير مباشر .</a:t>
            </a:r>
            <a:endParaRPr lang="en-US" sz="1400" dirty="0"/>
          </a:p>
          <a:p>
            <a:r>
              <a:rPr lang="ar-IQ" b="1" dirty="0"/>
              <a:t>الإنقسام الإختزالي الأول : </a:t>
            </a:r>
            <a:r>
              <a:rPr lang="ar-IQ" dirty="0"/>
              <a:t>يتضمن هذا الإنقسام أربعة أطوار هي </a:t>
            </a:r>
            <a:endParaRPr lang="en-US" sz="1600" dirty="0"/>
          </a:p>
          <a:p>
            <a:pPr lvl="0"/>
            <a:r>
              <a:rPr lang="ar-IQ" b="1" dirty="0"/>
              <a:t>الطور التمهيدي الأول </a:t>
            </a:r>
            <a:r>
              <a:rPr lang="en-US" b="1" dirty="0"/>
              <a:t>Prophase I</a:t>
            </a:r>
            <a:r>
              <a:rPr lang="ar-IQ" b="1" dirty="0"/>
              <a:t> : </a:t>
            </a:r>
            <a:r>
              <a:rPr lang="ar-IQ" dirty="0"/>
              <a:t>و هو الطور الذي تقع فيه أعمق التحورات و أكثرها أهمية من الناحية الوراثية . و فيه تقصر الكروموسومات و تزداد في السمك و تتجمع الكروموسومات المماثلة </a:t>
            </a:r>
            <a:r>
              <a:rPr lang="en-US" dirty="0" err="1"/>
              <a:t>Homologuous</a:t>
            </a:r>
            <a:r>
              <a:rPr lang="en-US" dirty="0"/>
              <a:t> chromosomes</a:t>
            </a:r>
            <a:r>
              <a:rPr lang="ar-IQ" dirty="0"/>
              <a:t> في أزواج ثم تتنافر و في نهاية الطور تنحل كل من النوية أو النويات و الغشاء النووي . و يقسم هذا الطور الى خمسة مراحل هي </a:t>
            </a:r>
            <a:endParaRPr lang="en-US" sz="1600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8064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28246"/>
            <a:ext cx="8946541" cy="592015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ar-IQ" b="1" dirty="0"/>
              <a:t>المرحلة القلادية </a:t>
            </a:r>
            <a:r>
              <a:rPr lang="en-US" b="1" dirty="0" err="1"/>
              <a:t>Leptotene</a:t>
            </a:r>
            <a:r>
              <a:rPr lang="ar-IQ" b="1" dirty="0"/>
              <a:t> : </a:t>
            </a:r>
            <a:r>
              <a:rPr lang="ar-IQ" dirty="0"/>
              <a:t>تظهر الكروموسومات كخيوط طويلة و رفيعة ملتوية و تظهر على الكروموسومات انتفاخات حبيبية مختلفة الحجم</a:t>
            </a:r>
            <a:r>
              <a:rPr lang="ar-IQ" b="1" dirty="0"/>
              <a:t> </a:t>
            </a:r>
            <a:r>
              <a:rPr lang="ar-IQ" dirty="0"/>
              <a:t>تعرف بالحبيبات الصبغية </a:t>
            </a:r>
            <a:r>
              <a:rPr lang="en-US" dirty="0" err="1"/>
              <a:t>Chromomers</a:t>
            </a:r>
            <a:r>
              <a:rPr lang="ar-IQ" dirty="0"/>
              <a:t> إذ تكون أعدادها و أحجامها و مواضعها ثابتة لكل نوع من الكائنات الحية .</a:t>
            </a:r>
            <a:endParaRPr lang="en-US" dirty="0"/>
          </a:p>
          <a:p>
            <a:pPr lvl="0"/>
            <a:r>
              <a:rPr lang="ar-IQ" b="1" dirty="0"/>
              <a:t>المرحلة التزاوجية </a:t>
            </a:r>
            <a:r>
              <a:rPr lang="en-US" b="1" dirty="0" err="1"/>
              <a:t>Zygotene</a:t>
            </a:r>
            <a:r>
              <a:rPr lang="ar-IQ" b="1" dirty="0"/>
              <a:t> : </a:t>
            </a:r>
            <a:r>
              <a:rPr lang="ar-IQ" dirty="0"/>
              <a:t>في هذه المرحلة تقترب الكروموسومات المتماثلة من بعضها و يلتصق كل زوج منها في عدة مواضع على طول الكروموسومين .</a:t>
            </a:r>
            <a:endParaRPr lang="en-US" dirty="0"/>
          </a:p>
          <a:p>
            <a:pPr lvl="0"/>
            <a:r>
              <a:rPr lang="ar-IQ" b="1" dirty="0"/>
              <a:t>المرحلة الضامة </a:t>
            </a:r>
            <a:r>
              <a:rPr lang="en-US" b="1" dirty="0" err="1"/>
              <a:t>Pachytene</a:t>
            </a:r>
            <a:r>
              <a:rPr lang="ar-IQ" b="1" dirty="0"/>
              <a:t> : </a:t>
            </a:r>
            <a:r>
              <a:rPr lang="ar-IQ" dirty="0"/>
              <a:t>و فيها يتم التصاق الكروموسومات المتماثلة تماما" و تظهر الكروموسومات أكثر سمكا" و تتوزع الوحدات الكروموسومية الثنائية في النواة و ترى النوية بوضوح . في نهاية هذه المرحلة ينشق كل كروموسوم طويلا" و يظهر كروماتيدا كل كروموسوم و تكون الكروماتيدات مجاميع رباعية </a:t>
            </a:r>
            <a:r>
              <a:rPr lang="en-US" dirty="0"/>
              <a:t>Chromatid </a:t>
            </a:r>
            <a:r>
              <a:rPr lang="en-US" dirty="0" err="1"/>
              <a:t>tetrade</a:t>
            </a:r>
            <a:r>
              <a:rPr lang="ar-IQ" dirty="0"/>
              <a:t> و تنتهي هذه المرحلة بزوال قوى الجذب الموجودة بين كل كروموسومين متماثلين و يبدأ كل كروموسوم بالإبتعاد عن مثيله .</a:t>
            </a:r>
            <a:endParaRPr lang="en-US" dirty="0"/>
          </a:p>
          <a:p>
            <a:pPr lvl="0"/>
            <a:r>
              <a:rPr lang="ar-IQ" b="1" dirty="0"/>
              <a:t>المرحلة الإنفراجية </a:t>
            </a:r>
            <a:r>
              <a:rPr lang="en-US" b="1" dirty="0" err="1"/>
              <a:t>Diplotene</a:t>
            </a:r>
            <a:r>
              <a:rPr lang="ar-IQ" b="1" dirty="0"/>
              <a:t> : </a:t>
            </a:r>
            <a:r>
              <a:rPr lang="ar-IQ" dirty="0"/>
              <a:t>تبدأ الكروموسومات بالإبتعاد قليلا" عن بعضها فتنفصل عدا المناطق التي يحصل الإلتحام فيها بين كروماتيد من الكروموسوم الأول و آخر من الكروموسوم الثاني</a:t>
            </a:r>
            <a:r>
              <a:rPr lang="ar-IQ" b="1" dirty="0"/>
              <a:t> </a:t>
            </a:r>
            <a:r>
              <a:rPr lang="ar-IQ" dirty="0"/>
              <a:t>فيتحول الشكل الثاني الى شكل تصالبي إذا كان الإتصال بمنطقة واحدة فقط و الى شكل عروة إذا كان الإتصال بمنطقتين أو عدة مناطق .</a:t>
            </a:r>
            <a:endParaRPr lang="en-US" dirty="0"/>
          </a:p>
          <a:p>
            <a:r>
              <a:rPr lang="ar-IQ" b="1" dirty="0"/>
              <a:t>    </a:t>
            </a:r>
            <a:r>
              <a:rPr lang="ar-IQ" dirty="0"/>
              <a:t>تسمى كل نقطة اتصال بين كروماتيدين بالتصالب </a:t>
            </a:r>
            <a:r>
              <a:rPr lang="en-US" dirty="0" err="1"/>
              <a:t>Chiasma</a:t>
            </a:r>
            <a:r>
              <a:rPr lang="ar-IQ" dirty="0"/>
              <a:t> و لمناطق الإتصال بين كروماتيدات كروموسومين متقابلين أهمية خاصة في انتقال و تنوع التركيب الوراثي إذ تتبادل المواقع أجزاء من الكروماتيد الثاني و تسمى هذه العملية بالعبور </a:t>
            </a:r>
            <a:r>
              <a:rPr lang="en-US" dirty="0"/>
              <a:t>Crossing over</a:t>
            </a:r>
            <a:r>
              <a:rPr lang="ar-IQ" dirty="0"/>
              <a:t> . </a:t>
            </a:r>
            <a:endParaRPr lang="en-US" dirty="0"/>
          </a:p>
          <a:p>
            <a:pPr lvl="0"/>
            <a:r>
              <a:rPr lang="ar-IQ" b="1" dirty="0"/>
              <a:t>المرحلة التشتتية </a:t>
            </a:r>
            <a:r>
              <a:rPr lang="en-US" b="1" dirty="0" err="1"/>
              <a:t>Diakinesis</a:t>
            </a:r>
            <a:r>
              <a:rPr lang="ar-IQ" b="1" dirty="0"/>
              <a:t> : </a:t>
            </a:r>
            <a:r>
              <a:rPr lang="ar-IQ" dirty="0"/>
              <a:t>يزداد إنكماش الكروموسومات فيبلغ أقصى مدى له و تختفي النوية تماما" و يصعب مشاهدة الكروماتيدات في كثير من الأحوال و يتصل الكروموسومات المتماثلان كل منهما بالآخر عادة عند نهايتهما نتيجة انزلاق الكيازمات أثناء انكماش الكروموسومات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64036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1308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Ion</vt:lpstr>
      <vt:lpstr>نبات عام عملي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نبات عام عملي</dc:title>
  <dc:creator>City Centre</dc:creator>
  <cp:lastModifiedBy>City Centre</cp:lastModifiedBy>
  <cp:revision>7</cp:revision>
  <dcterms:created xsi:type="dcterms:W3CDTF">2018-03-09T05:20:41Z</dcterms:created>
  <dcterms:modified xsi:type="dcterms:W3CDTF">2018-03-10T04:35:45Z</dcterms:modified>
</cp:coreProperties>
</file>